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Average"/>
      <p:regular r:id="rId31"/>
    </p:embeddedFont>
    <p:embeddedFont>
      <p:font typeface="Oswald"/>
      <p:regular r:id="rId32"/>
      <p:bold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verage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Oswald-bold.fntdata"/><Relationship Id="rId10" Type="http://schemas.openxmlformats.org/officeDocument/2006/relationships/slide" Target="slides/slide5.xml"/><Relationship Id="rId32" Type="http://schemas.openxmlformats.org/officeDocument/2006/relationships/font" Target="fonts/Oswald-regular.fntdata"/><Relationship Id="rId13" Type="http://schemas.openxmlformats.org/officeDocument/2006/relationships/slide" Target="slides/slide8.xml"/><Relationship Id="rId35" Type="http://schemas.openxmlformats.org/officeDocument/2006/relationships/font" Target="fonts/RobotoMono-bold.fntdata"/><Relationship Id="rId12" Type="http://schemas.openxmlformats.org/officeDocument/2006/relationships/slide" Target="slides/slide7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.mozilla.org/en-US/docs/Glossary/CORS" TargetMode="External"/><Relationship Id="rId3" Type="http://schemas.openxmlformats.org/officeDocument/2006/relationships/hyperlink" Target="https://developer.mozilla.org/en-US/docs/Glossary/HTTP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e70ee5e5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e70ee5e5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e70ee5e5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e70ee5e5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e70ee5e5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e70ee5e5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e70ee5e5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e70ee5e5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f24c36897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f24c3689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ebe33a6d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ebe33a6d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ebe33a6d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ebe33a6d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ebe33a6d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ebe33a6d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ebe33a6d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ebe33a6d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f39cf4b3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f39cf4b3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f24c3689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f24c3689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f39cf4b3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f39cf4b3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ebe33a6d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ebe33a6d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f24c3689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f24c3689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f39cf4b3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f39cf4b3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efe0eeff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efe0eeff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efe0eeff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efe0eeff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efe0eeff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efe0eeff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efe0eeff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efe0eeff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</a:rPr>
              <a:t>Cross-Origin Resource Sharing (</a:t>
            </a:r>
            <a:r>
              <a:rPr lang="en" sz="12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hlinkClick r:id="rId2"/>
              </a:rPr>
              <a:t>CORS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</a:rPr>
              <a:t>) is a mechanism that uses additional </a:t>
            </a:r>
            <a:r>
              <a:rPr lang="en" sz="12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HTTP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</a:rPr>
              <a:t> headers to tell a browser to let a web application running at one origin (domain) have permission to access selected resources from a server at a different origin. A web application executes a </a:t>
            </a: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</a:rPr>
              <a:t>cross-origin HTTP request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</a:rPr>
              <a:t> when it requests a resource that has a different origin (domain, protocol, or port) than its own origin.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e70ee5e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e70ee5e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rgbClr val="05023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Relationship Id="rId7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negar.dev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How to Deal with CORS?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Final Solution for Front-end Developers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Cross Origin Resource Sharing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925" y="1789050"/>
            <a:ext cx="5772150" cy="277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/>
          <p:nvPr/>
        </p:nvSpPr>
        <p:spPr>
          <a:xfrm>
            <a:off x="2185900" y="2076875"/>
            <a:ext cx="2187600" cy="16188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 txBox="1"/>
          <p:nvPr/>
        </p:nvSpPr>
        <p:spPr>
          <a:xfrm>
            <a:off x="2951516" y="2322313"/>
            <a:ext cx="6561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Cross Origin Resource Sharing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925" y="1789050"/>
            <a:ext cx="5772150" cy="277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"/>
          <p:cNvSpPr/>
          <p:nvPr/>
        </p:nvSpPr>
        <p:spPr>
          <a:xfrm>
            <a:off x="1294680" y="1365799"/>
            <a:ext cx="3497202" cy="2771766"/>
          </a:xfrm>
          <a:prstGeom prst="irregularSeal2">
            <a:avLst/>
          </a:prstGeom>
          <a:solidFill>
            <a:schemeClr val="dk1"/>
          </a:solidFill>
          <a:ln cap="flat" cmpd="sng" w="76200">
            <a:solidFill>
              <a:srgbClr val="FFE7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 txBox="1"/>
          <p:nvPr/>
        </p:nvSpPr>
        <p:spPr>
          <a:xfrm rot="-1637793">
            <a:off x="1910539" y="2417112"/>
            <a:ext cx="2122783" cy="7800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BROWSER</a:t>
            </a:r>
            <a:endParaRPr sz="36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How does it work?</a:t>
            </a:r>
            <a:endParaRPr/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975" y="2931500"/>
            <a:ext cx="990575" cy="9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6950" y="2864225"/>
            <a:ext cx="1057825" cy="105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6275" y="2864237"/>
            <a:ext cx="1057825" cy="105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5"/>
          <p:cNvSpPr txBox="1"/>
          <p:nvPr/>
        </p:nvSpPr>
        <p:spPr>
          <a:xfrm>
            <a:off x="1125475" y="1343650"/>
            <a:ext cx="7515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25"/>
          <p:cNvSpPr txBox="1"/>
          <p:nvPr/>
        </p:nvSpPr>
        <p:spPr>
          <a:xfrm>
            <a:off x="4135500" y="1343650"/>
            <a:ext cx="8730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Browser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7206275" y="1343650"/>
            <a:ext cx="8730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Server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3" name="Google Shape;163;p25"/>
          <p:cNvCxnSpPr/>
          <p:nvPr/>
        </p:nvCxnSpPr>
        <p:spPr>
          <a:xfrm>
            <a:off x="2122050" y="32370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5"/>
          <p:cNvCxnSpPr/>
          <p:nvPr/>
        </p:nvCxnSpPr>
        <p:spPr>
          <a:xfrm>
            <a:off x="5300275" y="31608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Google Shape;165;p25"/>
          <p:cNvCxnSpPr/>
          <p:nvPr/>
        </p:nvCxnSpPr>
        <p:spPr>
          <a:xfrm flipH="1">
            <a:off x="5300275" y="3603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" name="Google Shape;166;p25"/>
          <p:cNvSpPr txBox="1"/>
          <p:nvPr/>
        </p:nvSpPr>
        <p:spPr>
          <a:xfrm>
            <a:off x="520375" y="1643350"/>
            <a:ext cx="19701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11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1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//localhost:8080</a:t>
            </a:r>
            <a:endParaRPr>
              <a:solidFill>
                <a:schemeClr val="accent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7" name="Google Shape;167;p25"/>
          <p:cNvSpPr txBox="1"/>
          <p:nvPr/>
        </p:nvSpPr>
        <p:spPr>
          <a:xfrm>
            <a:off x="6727475" y="1643350"/>
            <a:ext cx="18306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11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1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//backend.test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520375" y="2296275"/>
            <a:ext cx="26481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“</a:t>
            </a:r>
            <a:r>
              <a:rPr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9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9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//backend.test</a:t>
            </a:r>
            <a:r>
              <a:rPr lang="en" sz="9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/api/posts</a:t>
            </a:r>
            <a:r>
              <a:rPr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endParaRPr sz="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9" name="Google Shape;169;p25"/>
          <p:cNvSpPr txBox="1"/>
          <p:nvPr/>
        </p:nvSpPr>
        <p:spPr>
          <a:xfrm>
            <a:off x="3957175" y="2197875"/>
            <a:ext cx="2770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“</a:t>
            </a:r>
            <a:r>
              <a:rPr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9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9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//backend.test</a:t>
            </a:r>
            <a:r>
              <a:rPr lang="en" sz="9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/api/posts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Origin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9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9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//localhost:8080</a:t>
            </a:r>
            <a:endParaRPr sz="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0" name="Google Shape;170;p25"/>
          <p:cNvSpPr txBox="1"/>
          <p:nvPr/>
        </p:nvSpPr>
        <p:spPr>
          <a:xfrm>
            <a:off x="5527175" y="4045350"/>
            <a:ext cx="25521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Response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...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0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0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Allow</a:t>
            </a:r>
            <a:r>
              <a:rPr lang="en" sz="10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Origin </a:t>
            </a:r>
            <a:r>
              <a:rPr lang="en" sz="1000">
                <a:solidFill>
                  <a:srgbClr val="E50A7C"/>
                </a:solidFill>
                <a:latin typeface="Roboto Mono"/>
                <a:ea typeface="Roboto Mono"/>
                <a:cs typeface="Roboto Mono"/>
                <a:sym typeface="Roboto Mono"/>
              </a:rPr>
              <a:t>"*"</a:t>
            </a:r>
            <a:endParaRPr b="1" sz="1000">
              <a:solidFill>
                <a:schemeClr val="accent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5146175" y="4148500"/>
            <a:ext cx="3781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Response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...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0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0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Allow</a:t>
            </a:r>
            <a:r>
              <a:rPr lang="en" sz="10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Origin </a:t>
            </a:r>
            <a:r>
              <a:rPr lang="en" sz="1000">
                <a:solidFill>
                  <a:srgbClr val="E50A7C"/>
                </a:solidFill>
                <a:latin typeface="Roboto Mono"/>
                <a:ea typeface="Roboto Mono"/>
                <a:cs typeface="Roboto Mono"/>
                <a:sym typeface="Roboto Mono"/>
              </a:rPr>
              <a:t>"https://negar.dev"</a:t>
            </a:r>
            <a:endParaRPr b="1" sz="1000">
              <a:solidFill>
                <a:schemeClr val="accent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 flipH="1">
            <a:off x="2122050" y="3603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" name="Google Shape;173;p25"/>
          <p:cNvCxnSpPr/>
          <p:nvPr/>
        </p:nvCxnSpPr>
        <p:spPr>
          <a:xfrm>
            <a:off x="2122050" y="32370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4" name="Google Shape;174;p25"/>
          <p:cNvCxnSpPr/>
          <p:nvPr/>
        </p:nvCxnSpPr>
        <p:spPr>
          <a:xfrm flipH="1">
            <a:off x="2122050" y="3603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" name="Google Shape;175;p25"/>
          <p:cNvCxnSpPr/>
          <p:nvPr/>
        </p:nvCxnSpPr>
        <p:spPr>
          <a:xfrm>
            <a:off x="5300275" y="31608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" name="Google Shape;176;p25"/>
          <p:cNvCxnSpPr/>
          <p:nvPr/>
        </p:nvCxnSpPr>
        <p:spPr>
          <a:xfrm flipH="1">
            <a:off x="5300275" y="3603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77" name="Google Shape;177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19500" y="3445088"/>
            <a:ext cx="323475" cy="32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01463" y="3454088"/>
            <a:ext cx="305500" cy="30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How does it work?</a:t>
            </a:r>
            <a:endParaRPr/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975" y="2931500"/>
            <a:ext cx="990575" cy="9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6950" y="2864225"/>
            <a:ext cx="1057825" cy="105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6275" y="2864237"/>
            <a:ext cx="1057825" cy="105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6"/>
          <p:cNvSpPr txBox="1"/>
          <p:nvPr/>
        </p:nvSpPr>
        <p:spPr>
          <a:xfrm>
            <a:off x="1125475" y="1343650"/>
            <a:ext cx="7515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4135500" y="1343650"/>
            <a:ext cx="8730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Browser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6"/>
          <p:cNvSpPr txBox="1"/>
          <p:nvPr/>
        </p:nvSpPr>
        <p:spPr>
          <a:xfrm>
            <a:off x="7206275" y="1343650"/>
            <a:ext cx="8730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Server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0" name="Google Shape;190;p26"/>
          <p:cNvCxnSpPr/>
          <p:nvPr/>
        </p:nvCxnSpPr>
        <p:spPr>
          <a:xfrm>
            <a:off x="2122050" y="32370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26"/>
          <p:cNvCxnSpPr/>
          <p:nvPr/>
        </p:nvCxnSpPr>
        <p:spPr>
          <a:xfrm>
            <a:off x="5300275" y="36180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26"/>
          <p:cNvCxnSpPr/>
          <p:nvPr/>
        </p:nvCxnSpPr>
        <p:spPr>
          <a:xfrm flipH="1">
            <a:off x="5300275" y="38316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" name="Google Shape;193;p26"/>
          <p:cNvSpPr txBox="1"/>
          <p:nvPr/>
        </p:nvSpPr>
        <p:spPr>
          <a:xfrm>
            <a:off x="520375" y="1643350"/>
            <a:ext cx="19701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11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1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//localhost:8080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6727475" y="1643350"/>
            <a:ext cx="18306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11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1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//backend.test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520375" y="2296275"/>
            <a:ext cx="26481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DELETE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“</a:t>
            </a:r>
            <a:r>
              <a:rPr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9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9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//backend.test</a:t>
            </a:r>
            <a:r>
              <a:rPr lang="en" sz="9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/api/1</a:t>
            </a:r>
            <a:r>
              <a:rPr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endParaRPr sz="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6" name="Google Shape;196;p26"/>
          <p:cNvSpPr txBox="1"/>
          <p:nvPr/>
        </p:nvSpPr>
        <p:spPr>
          <a:xfrm>
            <a:off x="3957275" y="1966150"/>
            <a:ext cx="31779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OPTIONS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Origin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9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9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//localhost:8080</a:t>
            </a:r>
            <a:endParaRPr sz="900">
              <a:solidFill>
                <a:srgbClr val="73728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Request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Method: </a:t>
            </a:r>
            <a:r>
              <a:rPr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"DELETE"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73728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97" name="Google Shape;197;p26"/>
          <p:cNvCxnSpPr/>
          <p:nvPr/>
        </p:nvCxnSpPr>
        <p:spPr>
          <a:xfrm flipH="1">
            <a:off x="2122050" y="3603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2122050" y="32370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6"/>
          <p:cNvCxnSpPr/>
          <p:nvPr/>
        </p:nvCxnSpPr>
        <p:spPr>
          <a:xfrm>
            <a:off x="5300275" y="36180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" name="Google Shape;200;p26"/>
          <p:cNvCxnSpPr/>
          <p:nvPr/>
        </p:nvCxnSpPr>
        <p:spPr>
          <a:xfrm>
            <a:off x="5300275" y="30084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26"/>
          <p:cNvCxnSpPr/>
          <p:nvPr/>
        </p:nvCxnSpPr>
        <p:spPr>
          <a:xfrm flipH="1">
            <a:off x="5300275" y="3222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dash"/>
            <a:round/>
            <a:headEnd len="med" w="med" type="none"/>
            <a:tailEnd len="med" w="med" type="triangle"/>
          </a:ln>
        </p:spPr>
      </p:cxnSp>
      <p:grpSp>
        <p:nvGrpSpPr>
          <p:cNvPr id="202" name="Google Shape;202;p26"/>
          <p:cNvGrpSpPr/>
          <p:nvPr/>
        </p:nvGrpSpPr>
        <p:grpSpPr>
          <a:xfrm>
            <a:off x="6697625" y="2100650"/>
            <a:ext cx="1947750" cy="851100"/>
            <a:chOff x="6697625" y="2100650"/>
            <a:chExt cx="1947750" cy="851100"/>
          </a:xfrm>
        </p:grpSpPr>
        <p:sp>
          <p:nvSpPr>
            <p:cNvPr id="203" name="Google Shape;203;p26"/>
            <p:cNvSpPr/>
            <p:nvPr/>
          </p:nvSpPr>
          <p:spPr>
            <a:xfrm>
              <a:off x="7224575" y="2100650"/>
              <a:ext cx="1402500" cy="469800"/>
            </a:xfrm>
            <a:prstGeom prst="rect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 txBox="1"/>
            <p:nvPr/>
          </p:nvSpPr>
          <p:spPr>
            <a:xfrm>
              <a:off x="7206275" y="2147600"/>
              <a:ext cx="1439100" cy="37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Preflight Request</a:t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05" name="Google Shape;205;p26"/>
            <p:cNvCxnSpPr>
              <a:stCxn id="203" idx="2"/>
            </p:cNvCxnSpPr>
            <p:nvPr/>
          </p:nvCxnSpPr>
          <p:spPr>
            <a:xfrm rot="5400000">
              <a:off x="7121075" y="2147000"/>
              <a:ext cx="381300" cy="1228200"/>
            </a:xfrm>
            <a:prstGeom prst="curvedConnector2">
              <a:avLst/>
            </a:prstGeom>
            <a:noFill/>
            <a:ln cap="flat" cmpd="sng" w="9525">
              <a:solidFill>
                <a:schemeClr val="lt2"/>
              </a:solidFill>
              <a:prstDash val="dot"/>
              <a:round/>
              <a:headEnd len="med" w="med" type="triangle"/>
              <a:tailEnd len="med" w="med" type="none"/>
            </a:ln>
          </p:spPr>
        </p:cxnSp>
      </p:grpSp>
      <p:cxnSp>
        <p:nvCxnSpPr>
          <p:cNvPr id="206" name="Google Shape;206;p26"/>
          <p:cNvCxnSpPr/>
          <p:nvPr/>
        </p:nvCxnSpPr>
        <p:spPr>
          <a:xfrm>
            <a:off x="5300275" y="3008400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26"/>
          <p:cNvCxnSpPr/>
          <p:nvPr/>
        </p:nvCxnSpPr>
        <p:spPr>
          <a:xfrm flipH="1">
            <a:off x="5295825" y="3222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rgbClr val="E50A7C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208" name="Google Shape;208;p26"/>
          <p:cNvCxnSpPr/>
          <p:nvPr/>
        </p:nvCxnSpPr>
        <p:spPr>
          <a:xfrm flipH="1">
            <a:off x="2122050" y="3603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rgbClr val="E50A7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6"/>
          <p:cNvCxnSpPr/>
          <p:nvPr/>
        </p:nvCxnSpPr>
        <p:spPr>
          <a:xfrm flipH="1">
            <a:off x="5295825" y="3222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rgbClr val="7ADA4E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10" name="Google Shape;210;p26"/>
          <p:cNvSpPr txBox="1"/>
          <p:nvPr/>
        </p:nvSpPr>
        <p:spPr>
          <a:xfrm>
            <a:off x="6432475" y="4255750"/>
            <a:ext cx="42441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11" name="Google Shape;211;p26"/>
          <p:cNvSpPr txBox="1"/>
          <p:nvPr/>
        </p:nvSpPr>
        <p:spPr>
          <a:xfrm>
            <a:off x="5894600" y="4123125"/>
            <a:ext cx="317790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Allow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Origin </a:t>
            </a:r>
            <a:r>
              <a:rPr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"*"</a:t>
            </a:r>
            <a:endParaRPr sz="1000">
              <a:solidFill>
                <a:schemeClr val="accent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Allow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Methods </a:t>
            </a:r>
            <a:r>
              <a:rPr lang="en" sz="9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"POST, GET"</a:t>
            </a:r>
            <a:endParaRPr sz="900">
              <a:solidFill>
                <a:schemeClr val="accent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2" name="Google Shape;212;p26"/>
          <p:cNvSpPr txBox="1"/>
          <p:nvPr/>
        </p:nvSpPr>
        <p:spPr>
          <a:xfrm>
            <a:off x="5217525" y="4164250"/>
            <a:ext cx="376740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Allow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Origin </a:t>
            </a:r>
            <a:r>
              <a:rPr lang="en" sz="10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"*"</a:t>
            </a:r>
            <a:endParaRPr sz="1000">
              <a:solidFill>
                <a:schemeClr val="accent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Allow</a:t>
            </a:r>
            <a:r>
              <a:rPr lang="en"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Methods </a:t>
            </a:r>
            <a:r>
              <a:rPr lang="en" sz="9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"POST, GET, DELETE"</a:t>
            </a:r>
            <a:endParaRPr sz="900">
              <a:solidFill>
                <a:schemeClr val="accent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13" name="Google Shape;213;p26"/>
          <p:cNvCxnSpPr/>
          <p:nvPr/>
        </p:nvCxnSpPr>
        <p:spPr>
          <a:xfrm flipH="1">
            <a:off x="5300275" y="38316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6"/>
          <p:cNvCxnSpPr/>
          <p:nvPr/>
        </p:nvCxnSpPr>
        <p:spPr>
          <a:xfrm flipH="1">
            <a:off x="2122050" y="3603075"/>
            <a:ext cx="1709400" cy="7500"/>
          </a:xfrm>
          <a:prstGeom prst="straightConnector1">
            <a:avLst/>
          </a:prstGeom>
          <a:noFill/>
          <a:ln cap="flat" cmpd="sng" w="28575">
            <a:solidFill>
              <a:srgbClr val="7ADA4E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Front-end Solutions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Front-end Solutions</a:t>
            </a:r>
            <a:endParaRPr/>
          </a:p>
        </p:txBody>
      </p:sp>
      <p:sp>
        <p:nvSpPr>
          <p:cNvPr id="225" name="Google Shape;225;p28"/>
          <p:cNvSpPr txBox="1"/>
          <p:nvPr/>
        </p:nvSpPr>
        <p:spPr>
          <a:xfrm>
            <a:off x="921025" y="1827325"/>
            <a:ext cx="42441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Browser Extensions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28"/>
          <p:cNvSpPr txBox="1"/>
          <p:nvPr/>
        </p:nvSpPr>
        <p:spPr>
          <a:xfrm>
            <a:off x="921025" y="2695613"/>
            <a:ext cx="47598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oboto"/>
              <a:buChar char="●"/>
            </a:pPr>
            <a:r>
              <a:rPr lang="en" sz="15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google</a:t>
            </a:r>
            <a:r>
              <a:rPr lang="en" sz="15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5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chrome </a:t>
            </a:r>
            <a:r>
              <a:rPr lang="en" sz="15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--</a:t>
            </a:r>
            <a:r>
              <a:rPr lang="en" sz="15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disable</a:t>
            </a:r>
            <a:r>
              <a:rPr lang="en" sz="15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5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web</a:t>
            </a:r>
            <a:r>
              <a:rPr lang="en" sz="15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5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security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28"/>
          <p:cNvSpPr txBox="1"/>
          <p:nvPr/>
        </p:nvSpPr>
        <p:spPr>
          <a:xfrm>
            <a:off x="921025" y="3563900"/>
            <a:ext cx="42441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Proxy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Proxy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Proxy</a:t>
            </a:r>
            <a:endParaRPr/>
          </a:p>
        </p:txBody>
      </p:sp>
      <p:sp>
        <p:nvSpPr>
          <p:cNvPr id="238" name="Google Shape;238;p30"/>
          <p:cNvSpPr txBox="1"/>
          <p:nvPr/>
        </p:nvSpPr>
        <p:spPr>
          <a:xfrm>
            <a:off x="478950" y="2070900"/>
            <a:ext cx="38094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73728D"/>
                </a:solidFill>
                <a:latin typeface="Roboto Mono"/>
                <a:ea typeface="Roboto Mono"/>
                <a:cs typeface="Roboto Mono"/>
                <a:sym typeface="Roboto Mono"/>
              </a:rPr>
              <a:t>// webpack.config.js</a:t>
            </a:r>
            <a:endParaRPr sz="11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190AD"/>
                </a:solidFill>
                <a:latin typeface="Roboto Mono"/>
                <a:ea typeface="Roboto Mono"/>
                <a:cs typeface="Roboto Mono"/>
                <a:sym typeface="Roboto Mono"/>
              </a:rPr>
              <a:t>module</a:t>
            </a:r>
            <a:r>
              <a:rPr lang="en" sz="11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exports </a:t>
            </a:r>
            <a:r>
              <a:rPr lang="en" sz="11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100">
              <a:solidFill>
                <a:srgbClr val="E5E5E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E5E5E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100">
              <a:solidFill>
                <a:srgbClr val="E5E5E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E5E5E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E5E5E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E5E5E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00">
              <a:solidFill>
                <a:srgbClr val="E5E5E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39" name="Google Shape;23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925" y="1976438"/>
            <a:ext cx="285750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0"/>
          <p:cNvSpPr txBox="1"/>
          <p:nvPr/>
        </p:nvSpPr>
        <p:spPr>
          <a:xfrm>
            <a:off x="677850" y="2554250"/>
            <a:ext cx="40083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devServer</a:t>
            </a:r>
            <a:r>
              <a:rPr lang="en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sz="11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30"/>
          <p:cNvSpPr txBox="1"/>
          <p:nvPr/>
        </p:nvSpPr>
        <p:spPr>
          <a:xfrm>
            <a:off x="1495750" y="2732700"/>
            <a:ext cx="31314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proxy</a:t>
            </a:r>
            <a:r>
              <a:rPr lang="en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'http://backend.test/'</a:t>
            </a:r>
            <a:r>
              <a:rPr lang="en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It Perfect?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THE PROBLEM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What Makes It Perfect?</a:t>
            </a:r>
            <a:endParaRPr sz="3600"/>
          </a:p>
        </p:txBody>
      </p:sp>
      <p:sp>
        <p:nvSpPr>
          <p:cNvPr id="252" name="Google Shape;252;p32"/>
          <p:cNvSpPr txBox="1"/>
          <p:nvPr/>
        </p:nvSpPr>
        <p:spPr>
          <a:xfrm>
            <a:off x="921025" y="1827325"/>
            <a:ext cx="69630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Inside the Front-end Layer of App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32"/>
          <p:cNvSpPr txBox="1"/>
          <p:nvPr/>
        </p:nvSpPr>
        <p:spPr>
          <a:xfrm>
            <a:off x="921025" y="2695613"/>
            <a:ext cx="47598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the Project Scope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32"/>
          <p:cNvSpPr txBox="1"/>
          <p:nvPr/>
        </p:nvSpPr>
        <p:spPr>
          <a:xfrm>
            <a:off x="921025" y="3563900"/>
            <a:ext cx="4244100" cy="4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Development Mode Only 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260" name="Google Shape;260;p33"/>
          <p:cNvSpPr txBox="1"/>
          <p:nvPr>
            <p:ph idx="1" type="subTitle"/>
          </p:nvPr>
        </p:nvSpPr>
        <p:spPr>
          <a:xfrm>
            <a:off x="671250" y="3174875"/>
            <a:ext cx="7801500" cy="1191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Negar Jamalifard</a:t>
            </a:r>
            <a:endParaRPr b="1" sz="18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http://negar.dev/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367" l="0" r="0" t="357"/>
          <a:stretch/>
        </p:blipFill>
        <p:spPr>
          <a:xfrm>
            <a:off x="5385888" y="1152475"/>
            <a:ext cx="2892936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type="title"/>
          </p:nvPr>
        </p:nvSpPr>
        <p:spPr>
          <a:xfrm>
            <a:off x="135150" y="2955375"/>
            <a:ext cx="2512500" cy="11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14.3K</a:t>
            </a:r>
            <a:endParaRPr sz="6000"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135150" y="4069575"/>
            <a:ext cx="2512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Google Search Referral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2824275" y="2955375"/>
            <a:ext cx="2385000" cy="11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190</a:t>
            </a:r>
            <a:endParaRPr sz="6000"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2824275" y="4069575"/>
            <a:ext cx="23850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Average Daily Reader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0825" y="1701125"/>
            <a:ext cx="4982351" cy="27901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2824650" y="3801075"/>
            <a:ext cx="3494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 DON'T KNOW CORS.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 Origin Policy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4825" y="2822192"/>
            <a:ext cx="996925" cy="131900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Same Origin Policy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 txBox="1"/>
          <p:nvPr/>
        </p:nvSpPr>
        <p:spPr>
          <a:xfrm>
            <a:off x="4572000" y="1364275"/>
            <a:ext cx="4411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https</a:t>
            </a:r>
            <a:r>
              <a:rPr lang="en"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//localhost:8080</a:t>
            </a:r>
            <a:endParaRPr sz="1800">
              <a:solidFill>
                <a:schemeClr val="accent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4585200" y="2123300"/>
            <a:ext cx="43848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//localhost:</a:t>
            </a:r>
            <a:r>
              <a:rPr lang="en" sz="18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8081</a:t>
            </a:r>
            <a:endParaRPr sz="1800">
              <a:solidFill>
                <a:schemeClr val="accent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4572000" y="2933197"/>
            <a:ext cx="353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Roboto Mono"/>
                <a:ea typeface="Roboto Mono"/>
                <a:cs typeface="Roboto Mono"/>
                <a:sym typeface="Roboto Mono"/>
              </a:rPr>
              <a:t>https://github.com</a:t>
            </a:r>
            <a:endParaRPr sz="1800">
              <a:solidFill>
                <a:schemeClr val="accent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4585200" y="3819875"/>
            <a:ext cx="430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//localhost:8080/posts</a:t>
            </a:r>
            <a:endParaRPr sz="1800">
              <a:solidFill>
                <a:schemeClr val="accent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181575" y="2535850"/>
            <a:ext cx="341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2000">
                <a:solidFill>
                  <a:srgbClr val="90A4AE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2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rPr>
              <a:t>//localhost:8080</a:t>
            </a:r>
            <a:endParaRPr>
              <a:solidFill>
                <a:schemeClr val="accent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186388" y="3339000"/>
            <a:ext cx="8463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protocol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1718381" y="3339000"/>
            <a:ext cx="5325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host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2900103" y="3339000"/>
            <a:ext cx="5325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port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1363" y="3093450"/>
            <a:ext cx="1546538" cy="1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8513" y="3093448"/>
            <a:ext cx="595680" cy="1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8" y="3093448"/>
            <a:ext cx="595680" cy="1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74823" y="2805525"/>
            <a:ext cx="1082715" cy="49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10532" y="2311150"/>
            <a:ext cx="1011294" cy="52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60450" y="1592200"/>
            <a:ext cx="1011300" cy="1230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 Origin Resource Sharing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(CORS)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Cross Origin Resource Sharing</a:t>
            </a:r>
            <a:endParaRPr/>
          </a:p>
        </p:txBody>
      </p:sp>
      <p:sp>
        <p:nvSpPr>
          <p:cNvPr id="118" name="Google Shape;118;p20"/>
          <p:cNvSpPr txBox="1"/>
          <p:nvPr/>
        </p:nvSpPr>
        <p:spPr>
          <a:xfrm>
            <a:off x="1513175" y="1943900"/>
            <a:ext cx="13131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Server A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6262700" y="1943900"/>
            <a:ext cx="13131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Server B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975" y="2859975"/>
            <a:ext cx="1063500" cy="106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7500" y="2859975"/>
            <a:ext cx="1063500" cy="106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2" name="Google Shape;122;p20"/>
          <p:cNvCxnSpPr/>
          <p:nvPr/>
        </p:nvCxnSpPr>
        <p:spPr>
          <a:xfrm flipH="1" rot="10800000">
            <a:off x="3463400" y="3431000"/>
            <a:ext cx="2168100" cy="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3" name="Google Shape;12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0062" y="2776935"/>
            <a:ext cx="613537" cy="613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Cross Origin Resource Sharing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2489025"/>
            <a:ext cx="4572000" cy="22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/>
        </p:nvSpPr>
        <p:spPr>
          <a:xfrm>
            <a:off x="842550" y="1436775"/>
            <a:ext cx="74589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2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2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Allow</a:t>
            </a:r>
            <a:r>
              <a:rPr lang="en" sz="12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Origin </a:t>
            </a:r>
            <a:r>
              <a:rPr lang="en" sz="1200">
                <a:solidFill>
                  <a:srgbClr val="E50A7C"/>
                </a:solidFill>
                <a:latin typeface="Roboto Mono"/>
                <a:ea typeface="Roboto Mono"/>
                <a:cs typeface="Roboto Mono"/>
                <a:sym typeface="Roboto Mono"/>
              </a:rPr>
              <a:t>"*"</a:t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2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2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Allow</a:t>
            </a:r>
            <a:r>
              <a:rPr lang="en" sz="12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Methods </a:t>
            </a:r>
            <a:r>
              <a:rPr lang="en" sz="1200">
                <a:solidFill>
                  <a:srgbClr val="E50A7C"/>
                </a:solidFill>
                <a:latin typeface="Roboto Mono"/>
                <a:ea typeface="Roboto Mono"/>
                <a:cs typeface="Roboto Mono"/>
                <a:sym typeface="Roboto Mono"/>
              </a:rPr>
              <a:t>"POST, GET, OPTIONS, DELETE, PUT"</a:t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Access</a:t>
            </a:r>
            <a:r>
              <a:rPr lang="en" sz="12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Control</a:t>
            </a:r>
            <a:r>
              <a:rPr lang="en" sz="12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Allow</a:t>
            </a:r>
            <a:r>
              <a:rPr lang="en" sz="1200">
                <a:solidFill>
                  <a:srgbClr val="E5E5E5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Headers </a:t>
            </a:r>
            <a:r>
              <a:rPr lang="en" sz="1200">
                <a:solidFill>
                  <a:srgbClr val="E50A7C"/>
                </a:solidFill>
                <a:latin typeface="Roboto Mono"/>
                <a:ea typeface="Roboto Mono"/>
                <a:cs typeface="Roboto Mono"/>
                <a:sym typeface="Roboto Mono"/>
              </a:rPr>
              <a:t>"x-requested-with, Content-Type, authorization"</a:t>
            </a:r>
            <a:endParaRPr sz="1200">
              <a:solidFill>
                <a:srgbClr val="FF8A8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050238"/>
      </a:lt1>
      <a:dk2>
        <a:srgbClr val="E5E5E5"/>
      </a:dk2>
      <a:lt2>
        <a:srgbClr val="E0E0E0"/>
      </a:lt2>
      <a:accent1>
        <a:srgbClr val="2C2968"/>
      </a:accent1>
      <a:accent2>
        <a:srgbClr val="73728D"/>
      </a:accent2>
      <a:accent3>
        <a:srgbClr val="E5E5E5"/>
      </a:accent3>
      <a:accent4>
        <a:srgbClr val="E50A7C"/>
      </a:accent4>
      <a:accent5>
        <a:srgbClr val="FFEF38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